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87" r:id="rId5"/>
    <p:sldId id="284" r:id="rId6"/>
    <p:sldId id="298" r:id="rId7"/>
    <p:sldId id="296" r:id="rId8"/>
    <p:sldId id="297" r:id="rId9"/>
    <p:sldId id="291" r:id="rId10"/>
    <p:sldId id="292" r:id="rId11"/>
    <p:sldId id="295" r:id="rId12"/>
    <p:sldId id="294" r:id="rId13"/>
    <p:sldId id="293" r:id="rId14"/>
    <p:sldId id="29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FCDC1F-A64A-44B1-164B-C272D86EE453}" name="Samantha Lutz" initials="SL" userId="S::samantha.lutz@bargedesign.com::f42bd91d-1001-45a2-915b-dec55c4e2126" providerId="AD"/>
  <p188:author id="{DA610670-F37F-E75C-BA54-0C70652C0828}" name="Jonathan Mills" initials="JM" userId="S::jonathan.mills@bargedesign.com::e3100236-cd2f-4eab-8e86-0ed7726313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D3CB"/>
    <a:srgbClr val="333E48"/>
    <a:srgbClr val="455465"/>
    <a:srgbClr val="FFC42F"/>
    <a:srgbClr val="1E242B"/>
    <a:srgbClr val="51748B"/>
    <a:srgbClr val="F26724"/>
    <a:srgbClr val="45B4E2"/>
    <a:srgbClr val="63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235" autoAdjust="0"/>
  </p:normalViewPr>
  <p:slideViewPr>
    <p:cSldViewPr snapToGrid="0">
      <p:cViewPr varScale="1">
        <p:scale>
          <a:sx n="74" d="100"/>
          <a:sy n="74" d="100"/>
        </p:scale>
        <p:origin x="1042" y="58"/>
      </p:cViewPr>
      <p:guideLst/>
    </p:cSldViewPr>
  </p:slideViewPr>
  <p:outlineViewPr>
    <p:cViewPr>
      <p:scale>
        <a:sx n="33" d="100"/>
        <a:sy n="33" d="100"/>
      </p:scale>
      <p:origin x="0" y="-13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ie Johnson" userId="22d28da9-dd85-4a02-abf7-b553dac31aba" providerId="ADAL" clId="{46E7FE75-5974-4CDD-8B78-889BD7F6A1B6}"/>
    <pc:docChg chg="custSel addSld delSld modSld sldOrd">
      <pc:chgData name="Leslie Johnson" userId="22d28da9-dd85-4a02-abf7-b553dac31aba" providerId="ADAL" clId="{46E7FE75-5974-4CDD-8B78-889BD7F6A1B6}" dt="2025-04-09T17:45:51.022" v="131" actId="122"/>
      <pc:docMkLst>
        <pc:docMk/>
      </pc:docMkLst>
      <pc:sldChg chg="delSp modSp mod">
        <pc:chgData name="Leslie Johnson" userId="22d28da9-dd85-4a02-abf7-b553dac31aba" providerId="ADAL" clId="{46E7FE75-5974-4CDD-8B78-889BD7F6A1B6}" dt="2025-04-09T17:45:51.022" v="131" actId="122"/>
        <pc:sldMkLst>
          <pc:docMk/>
          <pc:sldMk cId="224852643" sldId="287"/>
        </pc:sldMkLst>
        <pc:spChg chg="mod">
          <ac:chgData name="Leslie Johnson" userId="22d28da9-dd85-4a02-abf7-b553dac31aba" providerId="ADAL" clId="{46E7FE75-5974-4CDD-8B78-889BD7F6A1B6}" dt="2025-04-09T17:41:37.267" v="6" actId="1076"/>
          <ac:spMkLst>
            <pc:docMk/>
            <pc:sldMk cId="224852643" sldId="287"/>
            <ac:spMk id="2" creationId="{99846C37-F21F-C1E8-569F-12B1E340D9B1}"/>
          </ac:spMkLst>
        </pc:spChg>
        <pc:spChg chg="del">
          <ac:chgData name="Leslie Johnson" userId="22d28da9-dd85-4a02-abf7-b553dac31aba" providerId="ADAL" clId="{46E7FE75-5974-4CDD-8B78-889BD7F6A1B6}" dt="2025-04-09T17:41:24.644" v="4" actId="478"/>
          <ac:spMkLst>
            <pc:docMk/>
            <pc:sldMk cId="224852643" sldId="287"/>
            <ac:spMk id="3" creationId="{E3607F9F-BFBE-D402-5D23-068815ACB559}"/>
          </ac:spMkLst>
        </pc:spChg>
        <pc:spChg chg="mod">
          <ac:chgData name="Leslie Johnson" userId="22d28da9-dd85-4a02-abf7-b553dac31aba" providerId="ADAL" clId="{46E7FE75-5974-4CDD-8B78-889BD7F6A1B6}" dt="2025-04-09T17:45:51.022" v="131" actId="122"/>
          <ac:spMkLst>
            <pc:docMk/>
            <pc:sldMk cId="224852643" sldId="287"/>
            <ac:spMk id="6" creationId="{1CCDE5C8-6CF5-C36F-C542-6708FF24454C}"/>
          </ac:spMkLst>
        </pc:spChg>
        <pc:spChg chg="mod">
          <ac:chgData name="Leslie Johnson" userId="22d28da9-dd85-4a02-abf7-b553dac31aba" providerId="ADAL" clId="{46E7FE75-5974-4CDD-8B78-889BD7F6A1B6}" dt="2025-04-09T17:41:31.887" v="5" actId="1076"/>
          <ac:spMkLst>
            <pc:docMk/>
            <pc:sldMk cId="224852643" sldId="287"/>
            <ac:spMk id="7" creationId="{37932F9D-A240-9944-F4AB-521D3EE06FE6}"/>
          </ac:spMkLst>
        </pc:spChg>
      </pc:sldChg>
      <pc:sldChg chg="new del ord">
        <pc:chgData name="Leslie Johnson" userId="22d28da9-dd85-4a02-abf7-b553dac31aba" providerId="ADAL" clId="{46E7FE75-5974-4CDD-8B78-889BD7F6A1B6}" dt="2025-04-09T17:41:05.074" v="3" actId="47"/>
        <pc:sldMkLst>
          <pc:docMk/>
          <pc:sldMk cId="790593677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4E0FD-2069-402E-BD00-9BBA88AC100F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92643-82ED-401A-B89E-931A75328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5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489DB-63B7-F37B-57D0-245D61F10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D01F4-FC66-FAE6-57D0-9208F1E14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16DB5B-BA85-7797-8166-2D2B72B75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Right click on photo to upload a new photo.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803E3-1B6F-B158-6E19-2EEAD4AB3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82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5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EB95-1659-757D-98E1-3633538DB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E31130-10F2-4466-1975-2DF367949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60D0E9-74E0-E9A1-CE42-72E384DBF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930C9-EF56-29E3-7C27-45CECA803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2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 sub tasks required by TDOT Road Diet Guidance manual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97EB1-9FE1-0E7C-A218-EC44C6FAF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CCFBEB-157E-BAA7-6964-04A28DBCD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73C39-1D04-70B9-3DF2-E6983EFBF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crashes are happening at segments (62%) not intersections (38%)</a:t>
            </a:r>
          </a:p>
          <a:p>
            <a:endParaRPr lang="en-US" dirty="0"/>
          </a:p>
          <a:p>
            <a:r>
              <a:rPr lang="en-US" dirty="0"/>
              <a:t>Sidewalk gaps located:</a:t>
            </a:r>
          </a:p>
          <a:p>
            <a:r>
              <a:rPr lang="en-US" dirty="0"/>
              <a:t>Gadd Road to Flash Way</a:t>
            </a:r>
          </a:p>
          <a:p>
            <a:r>
              <a:rPr lang="en-US" dirty="0"/>
              <a:t>Driver Services building to </a:t>
            </a:r>
            <a:r>
              <a:rPr lang="en-US" dirty="0" err="1"/>
              <a:t>Browntown</a:t>
            </a:r>
            <a:r>
              <a:rPr lang="en-US" dirty="0"/>
              <a:t> Road</a:t>
            </a:r>
          </a:p>
          <a:p>
            <a:r>
              <a:rPr lang="en-US" dirty="0"/>
              <a:t>Spring Road to Signal Mountain Road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B589F-BE86-253B-E554-79EDA615F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15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from last slide – ‘roadway has potential to be more efficient for all users’</a:t>
            </a:r>
          </a:p>
          <a:p>
            <a:r>
              <a:rPr lang="en-US" dirty="0"/>
              <a:t>Typical section that could be expected for Dayton;</a:t>
            </a:r>
          </a:p>
          <a:p>
            <a:r>
              <a:rPr lang="en-US" dirty="0"/>
              <a:t>A few segments will differ – Morrison Springs/Ashland Terrace (will share if prompted)</a:t>
            </a:r>
          </a:p>
          <a:p>
            <a:endParaRPr lang="en-US" dirty="0"/>
          </a:p>
          <a:p>
            <a:r>
              <a:rPr lang="en-US" dirty="0"/>
              <a:t>Opportunity to incorporate stormwater management along Dayton</a:t>
            </a:r>
          </a:p>
          <a:p>
            <a:r>
              <a:rPr lang="en-US" dirty="0"/>
              <a:t>Highlight more median </a:t>
            </a:r>
            <a:r>
              <a:rPr lang="en-US" dirty="0" err="1"/>
              <a:t>greenscaping</a:t>
            </a:r>
            <a:r>
              <a:rPr lang="en-US" dirty="0"/>
              <a:t> opportunities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1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Highest queues of ~62 cars in the AM at </a:t>
            </a:r>
            <a:r>
              <a:rPr lang="en-US" dirty="0" err="1"/>
              <a:t>Hedgewood</a:t>
            </a:r>
            <a:r>
              <a:rPr lang="en-US" dirty="0"/>
              <a:t>;~35 cars in the PM at </a:t>
            </a:r>
            <a:r>
              <a:rPr lang="en-US" dirty="0" err="1"/>
              <a:t>Hedgewood</a:t>
            </a:r>
            <a:endParaRPr lang="en-US" dirty="0"/>
          </a:p>
          <a:p>
            <a:r>
              <a:rPr lang="en-US" dirty="0" err="1"/>
              <a:t>Sidestreet</a:t>
            </a:r>
            <a:r>
              <a:rPr lang="en-US" dirty="0"/>
              <a:t> roads could see increase in ‘wait time’ of 30-40 seconds</a:t>
            </a:r>
          </a:p>
          <a:p>
            <a:r>
              <a:rPr lang="en-US" dirty="0"/>
              <a:t>On average, overall intersection delay stays relatively the same (within 10 seconds of ‘wait time’)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51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lanes are necessary to remain due to heavy left turning vehicles to/from Morrison Springs;</a:t>
            </a:r>
          </a:p>
          <a:p>
            <a:r>
              <a:rPr lang="en-US" dirty="0"/>
              <a:t>Bicyclists will share travel lanes with vehicles between intersections;</a:t>
            </a:r>
          </a:p>
          <a:p>
            <a:r>
              <a:rPr lang="en-US" dirty="0"/>
              <a:t>In addition, other studies are analyzing various other improvements can occur at both intersections (WO1 recommendations include pedestrian improvements at Morrison Springs)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97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stormwater opportunity for Dayton Blvd to contribute to Stringers Branch mitigation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2643-82ED-401A-B89E-931A753281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9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283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8939FF-AA45-5AFC-4BAD-4B87BD66334E}"/>
              </a:ext>
            </a:extLst>
          </p:cNvPr>
          <p:cNvSpPr/>
          <p:nvPr userDrawn="1"/>
        </p:nvSpPr>
        <p:spPr>
          <a:xfrm>
            <a:off x="0" y="1633450"/>
            <a:ext cx="12192000" cy="3591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52CAD90-9040-88A6-9DAF-DDFE3D6B77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2253" y="2982190"/>
            <a:ext cx="5467494" cy="8936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ack and yellow logo&#10;&#10;Description automatically generated">
            <a:extLst>
              <a:ext uri="{FF2B5EF4-FFF2-40B4-BE49-F238E27FC236}">
                <a16:creationId xmlns:a16="http://schemas.microsoft.com/office/drawing/2014/main" id="{B5B7D19C-985A-0378-3126-98C2619BC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17" y="6328936"/>
            <a:ext cx="1556416" cy="31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02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26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EF3BE-12E6-B45E-7936-FB92B783C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617077-EC79-ECC9-2BAD-343A28CE4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638549"/>
            <a:ext cx="9144000" cy="1428751"/>
          </a:xfrm>
        </p:spPr>
        <p:txBody>
          <a:bodyPr>
            <a:normAutofit/>
          </a:bodyPr>
          <a:lstStyle>
            <a:lvl1pPr>
              <a:defRPr sz="4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3FCD7A0-CA9B-74B2-CC46-2202A1B0C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02238"/>
            <a:ext cx="9144000" cy="16557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3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5CFB682-4EB3-3868-66FA-EB7F151CA7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88" y="1071563"/>
            <a:ext cx="6446838" cy="51577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98970-0A76-C1F3-0357-6EF775F21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3" b="43233"/>
          <a:stretch/>
        </p:blipFill>
        <p:spPr>
          <a:xfrm>
            <a:off x="1" y="0"/>
            <a:ext cx="12192000" cy="1068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894023-A3FA-188A-5633-03CE2628D6E9}"/>
              </a:ext>
            </a:extLst>
          </p:cNvPr>
          <p:cNvSpPr/>
          <p:nvPr userDrawn="1"/>
        </p:nvSpPr>
        <p:spPr>
          <a:xfrm>
            <a:off x="6445250" y="1071563"/>
            <a:ext cx="5746750" cy="5157787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40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931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312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different shapes&#10;&#10;Description automatically generated">
            <a:extLst>
              <a:ext uri="{FF2B5EF4-FFF2-40B4-BE49-F238E27FC236}">
                <a16:creationId xmlns:a16="http://schemas.microsoft.com/office/drawing/2014/main" id="{7FF89901-CCD2-1E8B-C4DD-5DE9DCE6D2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1"/>
          <a:stretch/>
        </p:blipFill>
        <p:spPr>
          <a:xfrm>
            <a:off x="4151" y="0"/>
            <a:ext cx="12194307" cy="146677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E83C21-AFA8-047C-0B6B-6BC4F17B7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547" y="518953"/>
            <a:ext cx="11448905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96B505-15A6-C82F-76BC-7677B8CB45C3}"/>
              </a:ext>
            </a:extLst>
          </p:cNvPr>
          <p:cNvSpPr/>
          <p:nvPr userDrawn="1"/>
        </p:nvSpPr>
        <p:spPr>
          <a:xfrm>
            <a:off x="453448" y="279453"/>
            <a:ext cx="812800" cy="124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35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D643E7-FB8C-8FB3-69EC-DE85AAC7C6A0}"/>
              </a:ext>
            </a:extLst>
          </p:cNvPr>
          <p:cNvSpPr/>
          <p:nvPr userDrawn="1"/>
        </p:nvSpPr>
        <p:spPr>
          <a:xfrm>
            <a:off x="0" y="0"/>
            <a:ext cx="3146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F56A7BD-1CF8-D40B-BD3A-F665639AF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139" y="531761"/>
            <a:ext cx="11020932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3F582F-18E5-2E96-DDA8-0CEEB21DB653}"/>
              </a:ext>
            </a:extLst>
          </p:cNvPr>
          <p:cNvSpPr/>
          <p:nvPr userDrawn="1"/>
        </p:nvSpPr>
        <p:spPr>
          <a:xfrm>
            <a:off x="632542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8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D643E7-FB8C-8FB3-69EC-DE85AAC7C6A0}"/>
              </a:ext>
            </a:extLst>
          </p:cNvPr>
          <p:cNvSpPr/>
          <p:nvPr userDrawn="1"/>
        </p:nvSpPr>
        <p:spPr>
          <a:xfrm>
            <a:off x="0" y="0"/>
            <a:ext cx="3146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F56A7BD-1CF8-D40B-BD3A-F665639AF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139" y="531761"/>
            <a:ext cx="6164988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3F582F-18E5-2E96-DDA8-0CEEB21DB653}"/>
              </a:ext>
            </a:extLst>
          </p:cNvPr>
          <p:cNvSpPr/>
          <p:nvPr userDrawn="1"/>
        </p:nvSpPr>
        <p:spPr>
          <a:xfrm>
            <a:off x="632542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7651A-D79C-EA97-AB3E-E0CE6F8D8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2" t="54830" r="21225" b="7582"/>
          <a:stretch/>
        </p:blipFill>
        <p:spPr>
          <a:xfrm>
            <a:off x="6687127" y="4747491"/>
            <a:ext cx="2783543" cy="2110509"/>
          </a:xfrm>
          <a:prstGeom prst="round1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4A8AE6-74F2-0016-86BE-48C11B2A0E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86550" y="-1"/>
            <a:ext cx="2752725" cy="46366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43C47D3-0053-EA65-ECE5-DCF4E9AE326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566787" y="0"/>
            <a:ext cx="2625214" cy="3241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26571D0-EFD2-C109-1992-A0BAE79FB7A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566786" y="-1"/>
            <a:ext cx="2625214" cy="3241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8D88EE1-EBCE-5DBA-503E-53BFF53E2B3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566786" y="3415144"/>
            <a:ext cx="2625214" cy="34428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2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DC01E0-DEE2-2DFA-65D5-4013633FF668}"/>
              </a:ext>
            </a:extLst>
          </p:cNvPr>
          <p:cNvSpPr/>
          <p:nvPr userDrawn="1"/>
        </p:nvSpPr>
        <p:spPr>
          <a:xfrm>
            <a:off x="0" y="0"/>
            <a:ext cx="3146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84735-2C67-E62C-2DAF-4CB8552CE2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139" y="531761"/>
            <a:ext cx="6573986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132AD-F1D3-8FEF-680C-0005F79F3264}"/>
              </a:ext>
            </a:extLst>
          </p:cNvPr>
          <p:cNvSpPr/>
          <p:nvPr userDrawn="1"/>
        </p:nvSpPr>
        <p:spPr>
          <a:xfrm>
            <a:off x="632542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background with different shapes&#10;&#10;Description automatically generated">
            <a:extLst>
              <a:ext uri="{FF2B5EF4-FFF2-40B4-BE49-F238E27FC236}">
                <a16:creationId xmlns:a16="http://schemas.microsoft.com/office/drawing/2014/main" id="{97EB3E7C-F10D-7492-AC80-46C6290AA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6" r="55564"/>
          <a:stretch/>
        </p:blipFill>
        <p:spPr>
          <a:xfrm>
            <a:off x="8711381" y="0"/>
            <a:ext cx="3480619" cy="6858000"/>
          </a:xfrm>
          <a:prstGeom prst="round1Rect">
            <a:avLst/>
          </a:prstGeom>
        </p:spPr>
      </p:pic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8DAA6C51-FD88-0ED7-142F-D5ECD21889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80671" y="1186774"/>
            <a:ext cx="4088843" cy="56712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95311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5CA83-1B0F-DB4A-E374-AE9633AE4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2" t="48024" r="21225" b="7582"/>
          <a:stretch/>
        </p:blipFill>
        <p:spPr>
          <a:xfrm>
            <a:off x="8128000" y="225138"/>
            <a:ext cx="3822700" cy="3423225"/>
          </a:xfrm>
          <a:prstGeom prst="round1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4142577-5CB7-9199-3155-A9DEFC736B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1300" y="3768725"/>
            <a:ext cx="3822700" cy="286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92F65E15-5280-72BF-82F6-6D68E5E04AD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84650" y="3768725"/>
            <a:ext cx="3822700" cy="286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C4AD80E-3099-3FCD-6AD7-F0760163A8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28000" y="3768725"/>
            <a:ext cx="3822700" cy="286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3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5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3" r:id="rId4"/>
    <p:sldLayoutId id="2147483664" r:id="rId5"/>
    <p:sldLayoutId id="2147483665" r:id="rId6"/>
    <p:sldLayoutId id="2147483669" r:id="rId7"/>
    <p:sldLayoutId id="2147483656" r:id="rId8"/>
    <p:sldLayoutId id="2147483657" r:id="rId9"/>
    <p:sldLayoutId id="2147483661" r:id="rId10"/>
    <p:sldLayoutId id="2147483662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042D3-3F67-8ADA-0C33-9CA94B84F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07C8419-DB6D-34FF-56BE-EF9D9FAC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r="13002"/>
          <a:stretch/>
        </p:blipFill>
        <p:spPr bwMode="auto">
          <a:xfrm>
            <a:off x="187024" y="248642"/>
            <a:ext cx="3588328" cy="3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A1E5B2-6C55-12A6-F9EA-F00CD9F1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3" b="10453"/>
          <a:stretch/>
        </p:blipFill>
        <p:spPr bwMode="auto">
          <a:xfrm>
            <a:off x="7636138" y="3980290"/>
            <a:ext cx="4428834" cy="26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F685054-1D59-D08E-CF66-9F845108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r="12312"/>
          <a:stretch/>
        </p:blipFill>
        <p:spPr bwMode="auto">
          <a:xfrm>
            <a:off x="3871224" y="238596"/>
            <a:ext cx="3669041" cy="36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37932F9D-A240-9944-F4AB-521D3EE06FE6}"/>
              </a:ext>
            </a:extLst>
          </p:cNvPr>
          <p:cNvSpPr/>
          <p:nvPr/>
        </p:nvSpPr>
        <p:spPr>
          <a:xfrm flipH="1" flipV="1">
            <a:off x="127028" y="3975325"/>
            <a:ext cx="7353241" cy="263403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9D8CDA-C7A0-59FF-8762-DF31C080FC56}"/>
              </a:ext>
            </a:extLst>
          </p:cNvPr>
          <p:cNvSpPr/>
          <p:nvPr/>
        </p:nvSpPr>
        <p:spPr>
          <a:xfrm>
            <a:off x="12479320" y="100484"/>
            <a:ext cx="276225" cy="276225"/>
          </a:xfrm>
          <a:prstGeom prst="rect">
            <a:avLst/>
          </a:prstGeom>
          <a:solidFill>
            <a:srgbClr val="FFC4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09B74-AEE0-8F9E-542A-B80958FE101B}"/>
              </a:ext>
            </a:extLst>
          </p:cNvPr>
          <p:cNvSpPr/>
          <p:nvPr/>
        </p:nvSpPr>
        <p:spPr>
          <a:xfrm>
            <a:off x="12479320" y="881534"/>
            <a:ext cx="276225" cy="276225"/>
          </a:xfrm>
          <a:prstGeom prst="rect">
            <a:avLst/>
          </a:prstGeom>
          <a:solidFill>
            <a:srgbClr val="517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81C254-5273-A2A5-3250-E17A1F43605C}"/>
              </a:ext>
            </a:extLst>
          </p:cNvPr>
          <p:cNvSpPr/>
          <p:nvPr/>
        </p:nvSpPr>
        <p:spPr>
          <a:xfrm>
            <a:off x="12479320" y="491009"/>
            <a:ext cx="276225" cy="276225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67C731-7773-E1D1-83FF-FF265A0B3B3B}"/>
              </a:ext>
            </a:extLst>
          </p:cNvPr>
          <p:cNvSpPr/>
          <p:nvPr/>
        </p:nvSpPr>
        <p:spPr>
          <a:xfrm>
            <a:off x="12479319" y="1272059"/>
            <a:ext cx="276225" cy="276225"/>
          </a:xfrm>
          <a:prstGeom prst="rect">
            <a:avLst/>
          </a:prstGeom>
          <a:solidFill>
            <a:srgbClr val="455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873A33-7725-DB8F-37C0-4E18BFE078B1}"/>
              </a:ext>
            </a:extLst>
          </p:cNvPr>
          <p:cNvSpPr/>
          <p:nvPr/>
        </p:nvSpPr>
        <p:spPr>
          <a:xfrm>
            <a:off x="12479318" y="1653059"/>
            <a:ext cx="276225" cy="276225"/>
          </a:xfrm>
          <a:prstGeom prst="rect">
            <a:avLst/>
          </a:prstGeom>
          <a:solidFill>
            <a:srgbClr val="1E2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C24CF-7A02-4963-4E9A-DB173589157C}"/>
              </a:ext>
            </a:extLst>
          </p:cNvPr>
          <p:cNvSpPr/>
          <p:nvPr/>
        </p:nvSpPr>
        <p:spPr>
          <a:xfrm>
            <a:off x="12479316" y="2043584"/>
            <a:ext cx="276225" cy="276225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EACC5-0D2D-8D29-9A10-B641C592C4D9}"/>
              </a:ext>
            </a:extLst>
          </p:cNvPr>
          <p:cNvSpPr/>
          <p:nvPr/>
        </p:nvSpPr>
        <p:spPr>
          <a:xfrm>
            <a:off x="12479316" y="2424584"/>
            <a:ext cx="276225" cy="276225"/>
          </a:xfrm>
          <a:prstGeom prst="rect">
            <a:avLst/>
          </a:prstGeom>
          <a:solidFill>
            <a:srgbClr val="45B4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2C1CEE-0153-6B06-46B7-0B28DA5ACA49}"/>
              </a:ext>
            </a:extLst>
          </p:cNvPr>
          <p:cNvSpPr/>
          <p:nvPr/>
        </p:nvSpPr>
        <p:spPr>
          <a:xfrm>
            <a:off x="12479315" y="2815109"/>
            <a:ext cx="276225" cy="276225"/>
          </a:xfrm>
          <a:prstGeom prst="rect">
            <a:avLst/>
          </a:prstGeom>
          <a:solidFill>
            <a:srgbClr val="F26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background with different shapes&#10;&#10;Description automatically generated">
            <a:extLst>
              <a:ext uri="{FF2B5EF4-FFF2-40B4-BE49-F238E27FC236}">
                <a16:creationId xmlns:a16="http://schemas.microsoft.com/office/drawing/2014/main" id="{D2B09759-8AD5-73F3-3668-4933A4E78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62800" r="20394"/>
          <a:stretch/>
        </p:blipFill>
        <p:spPr>
          <a:xfrm>
            <a:off x="7636137" y="2217403"/>
            <a:ext cx="4428835" cy="1670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EDFB6-015C-2008-1821-F6FC6FA9D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t="20061" r="20788" b="37482"/>
          <a:stretch/>
        </p:blipFill>
        <p:spPr>
          <a:xfrm>
            <a:off x="7636137" y="248643"/>
            <a:ext cx="4428835" cy="1933054"/>
          </a:xfrm>
          <a:prstGeom prst="round1Rect">
            <a:avLst/>
          </a:prstGeom>
        </p:spPr>
      </p:pic>
      <p:pic>
        <p:nvPicPr>
          <p:cNvPr id="8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55761F4-8D7F-A3B7-4F55-628DE0CF29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56" y="1001111"/>
            <a:ext cx="2655384" cy="54189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9846C37-F21F-C1E8-569F-12B1E340D9B1}"/>
              </a:ext>
            </a:extLst>
          </p:cNvPr>
          <p:cNvSpPr txBox="1">
            <a:spLocks/>
          </p:cNvSpPr>
          <p:nvPr/>
        </p:nvSpPr>
        <p:spPr>
          <a:xfrm>
            <a:off x="204964" y="4109128"/>
            <a:ext cx="7353240" cy="114289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Dayton Boulevard ‘Right Sizing’ Study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DE5C8-6CF5-C36F-C542-6708FF24454C}"/>
              </a:ext>
            </a:extLst>
          </p:cNvPr>
          <p:cNvSpPr txBox="1"/>
          <p:nvPr/>
        </p:nvSpPr>
        <p:spPr>
          <a:xfrm>
            <a:off x="652196" y="4683913"/>
            <a:ext cx="6458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/>
                </a:solidFill>
              </a:rPr>
              <a:t>From Signal Mountain Road to Gadd Road</a:t>
            </a:r>
          </a:p>
          <a:p>
            <a:endParaRPr lang="en-US" sz="800" u="sng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Funded in part by the Tennessee Department of Heath – Healthy Built Environment Grant</a:t>
            </a:r>
          </a:p>
        </p:txBody>
      </p:sp>
      <p:pic>
        <p:nvPicPr>
          <p:cNvPr id="2050" name="Picture 2" descr="Red Bank, TN | Official Website">
            <a:extLst>
              <a:ext uri="{FF2B5EF4-FFF2-40B4-BE49-F238E27FC236}">
                <a16:creationId xmlns:a16="http://schemas.microsoft.com/office/drawing/2014/main" id="{E96A3467-6799-ACBD-48C4-225817483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46" y="2524539"/>
            <a:ext cx="4223510" cy="105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2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835F4-7B43-9C40-AC30-BB0525BB1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4060E92-C2F6-5000-5482-7FA22A4A06E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2139" y="531761"/>
            <a:ext cx="11020932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Next Steps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F7D9C-88F7-EA28-8E3A-B726A8D168ED}"/>
              </a:ext>
            </a:extLst>
          </p:cNvPr>
          <p:cNvSpPr/>
          <p:nvPr/>
        </p:nvSpPr>
        <p:spPr>
          <a:xfrm>
            <a:off x="632542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461F8-A8BA-B68A-B2A1-271D1EF34BF8}"/>
              </a:ext>
            </a:extLst>
          </p:cNvPr>
          <p:cNvSpPr txBox="1"/>
          <p:nvPr/>
        </p:nvSpPr>
        <p:spPr>
          <a:xfrm>
            <a:off x="632542" y="1425379"/>
            <a:ext cx="112422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City can use feasibility study as a tool for funding opportunity for design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City can begin designing new corridor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Cross section details / buffered space opportunities can be refined</a:t>
            </a:r>
          </a:p>
          <a:p>
            <a:endParaRPr lang="en-US" sz="1200" dirty="0">
              <a:solidFill>
                <a:srgbClr val="333E4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B32DB-D0E8-CA4F-19DF-8BE060A2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42" y="2736823"/>
            <a:ext cx="6147583" cy="4059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A948E-5B88-2186-AF9F-8563B0638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061" y="2736822"/>
            <a:ext cx="4513326" cy="4059726"/>
          </a:xfrm>
          <a:prstGeom prst="rect">
            <a:avLst/>
          </a:prstGeom>
        </p:spPr>
      </p:pic>
      <p:pic>
        <p:nvPicPr>
          <p:cNvPr id="11" name="Picture 10" descr="Red Bank, TN | Official Website">
            <a:extLst>
              <a:ext uri="{FF2B5EF4-FFF2-40B4-BE49-F238E27FC236}">
                <a16:creationId xmlns:a16="http://schemas.microsoft.com/office/drawing/2014/main" id="{D8DC469F-6F0A-755B-FB6C-C17AF3A7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913" y="261565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3E36E8F-0F40-D938-CDD0-DA67261F1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3404" y="261565"/>
            <a:ext cx="425884" cy="4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7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287D4A-5852-B4C6-E6E5-0A46FB7E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3BDD57-14D9-94FC-38BE-28AD1A5DE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t="76187" r="54944" b="2921"/>
          <a:stretch/>
        </p:blipFill>
        <p:spPr>
          <a:xfrm>
            <a:off x="0" y="5132534"/>
            <a:ext cx="5359400" cy="1725466"/>
          </a:xfrm>
          <a:prstGeom prst="rect">
            <a:avLst/>
          </a:prstGeom>
        </p:spPr>
      </p:pic>
      <p:pic>
        <p:nvPicPr>
          <p:cNvPr id="2" name="Picture 1" descr="A yellow background with different shapes&#10;&#10;Description automatically generated">
            <a:extLst>
              <a:ext uri="{FF2B5EF4-FFF2-40B4-BE49-F238E27FC236}">
                <a16:creationId xmlns:a16="http://schemas.microsoft.com/office/drawing/2014/main" id="{C2229F22-F197-72C6-A540-2D02D0E4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33805" r="1535" b="24365"/>
          <a:stretch/>
        </p:blipFill>
        <p:spPr>
          <a:xfrm>
            <a:off x="0" y="1531119"/>
            <a:ext cx="12192000" cy="3490338"/>
          </a:xfrm>
          <a:prstGeom prst="rect">
            <a:avLst/>
          </a:prstGeom>
        </p:spPr>
      </p:pic>
      <p:pic>
        <p:nvPicPr>
          <p:cNvPr id="8" name="Picture 7" descr="A blue background with different shapes&#10;&#10;Description automatically generated">
            <a:extLst>
              <a:ext uri="{FF2B5EF4-FFF2-40B4-BE49-F238E27FC236}">
                <a16:creationId xmlns:a16="http://schemas.microsoft.com/office/drawing/2014/main" id="{F7B6C0EC-0D17-FC63-BDEF-E3F7483D6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7" t="76149" r="1763" b="3286"/>
          <a:stretch/>
        </p:blipFill>
        <p:spPr>
          <a:xfrm>
            <a:off x="5476568" y="5132535"/>
            <a:ext cx="6715432" cy="17254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D75C78-AB07-504A-B3AC-F105319AB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32" y="2932672"/>
            <a:ext cx="6514682" cy="1142897"/>
          </a:xfrm>
        </p:spPr>
        <p:txBody>
          <a:bodyPr>
            <a:normAutofit/>
          </a:bodyPr>
          <a:lstStyle/>
          <a:p>
            <a:r>
              <a:rPr lang="en-US" sz="4800" b="1" dirty="0"/>
              <a:t>Questions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49FB4C-8444-2EF6-6C7F-1186B0B94B9E}"/>
              </a:ext>
            </a:extLst>
          </p:cNvPr>
          <p:cNvGrpSpPr/>
          <p:nvPr/>
        </p:nvGrpSpPr>
        <p:grpSpPr>
          <a:xfrm>
            <a:off x="4385803" y="1741538"/>
            <a:ext cx="973597" cy="973597"/>
            <a:chOff x="5808204" y="1640364"/>
            <a:chExt cx="973597" cy="9735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5808124-4552-190D-59BA-DE5057B406F5}"/>
                </a:ext>
              </a:extLst>
            </p:cNvPr>
            <p:cNvSpPr/>
            <p:nvPr/>
          </p:nvSpPr>
          <p:spPr>
            <a:xfrm>
              <a:off x="5808204" y="1640364"/>
              <a:ext cx="973597" cy="973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184DB25-9DEE-99F0-7ED4-9E895F5D2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8159809">
              <a:off x="6039509" y="1873600"/>
              <a:ext cx="510986" cy="507125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A3CADEC3-90E1-EBE1-D631-E314A0DEE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032" y="5516056"/>
            <a:ext cx="952500" cy="952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99C963-0292-51CF-7A67-C531531E69EA}"/>
              </a:ext>
            </a:extLst>
          </p:cNvPr>
          <p:cNvSpPr/>
          <p:nvPr/>
        </p:nvSpPr>
        <p:spPr>
          <a:xfrm>
            <a:off x="514346" y="2808558"/>
            <a:ext cx="812800" cy="124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036E9-A0C8-5ECF-09AA-FB5671EF2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6" b="73361"/>
          <a:stretch/>
        </p:blipFill>
        <p:spPr>
          <a:xfrm>
            <a:off x="0" y="-25206"/>
            <a:ext cx="12192000" cy="144524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BD9A9D-24D7-3FF1-DBAD-52E8DDDBE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7" t="32922" r="770" b="24547"/>
          <a:stretch/>
        </p:blipFill>
        <p:spPr>
          <a:xfrm>
            <a:off x="5486272" y="1531119"/>
            <a:ext cx="6705728" cy="34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4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54D538-2DD3-CB88-6C2A-271FEFDAD295}"/>
              </a:ext>
            </a:extLst>
          </p:cNvPr>
          <p:cNvSpPr/>
          <p:nvPr/>
        </p:nvSpPr>
        <p:spPr>
          <a:xfrm>
            <a:off x="0" y="1517266"/>
            <a:ext cx="12192000" cy="31482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BC7432A-E998-B6D0-45DB-D14C1955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14" y="2300872"/>
            <a:ext cx="2953372" cy="602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020620-6A5A-8050-F853-AFE309FEF167}"/>
              </a:ext>
            </a:extLst>
          </p:cNvPr>
          <p:cNvSpPr txBox="1"/>
          <p:nvPr/>
        </p:nvSpPr>
        <p:spPr>
          <a:xfrm>
            <a:off x="3057698" y="3275215"/>
            <a:ext cx="6076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1800" i="0" u="none" strike="noStrike" baseline="30000" dirty="0">
                <a:solidFill>
                  <a:schemeClr val="tx1"/>
                </a:solidFill>
                <a:latin typeface="ProximaNova-Bold"/>
              </a:rPr>
              <a:t>1110 </a:t>
            </a:r>
            <a:r>
              <a:rPr lang="fr-FR" sz="1800" i="0" u="none" strike="noStrike" baseline="30000" dirty="0" err="1">
                <a:solidFill>
                  <a:schemeClr val="tx1"/>
                </a:solidFill>
                <a:latin typeface="ProximaNova-Bold"/>
              </a:rPr>
              <a:t>Market</a:t>
            </a:r>
            <a:r>
              <a:rPr lang="fr-FR" sz="1800" i="0" u="none" strike="noStrike" baseline="30000" dirty="0">
                <a:solidFill>
                  <a:schemeClr val="tx1"/>
                </a:solidFill>
                <a:latin typeface="ProximaNova-Bold"/>
              </a:rPr>
              <a:t> Street</a:t>
            </a:r>
            <a:r>
              <a:rPr lang="fr-FR" sz="1800" i="0" u="none" strike="noStrike" baseline="30000" dirty="0">
                <a:solidFill>
                  <a:schemeClr val="tx1"/>
                </a:solidFill>
                <a:latin typeface="ProximaNova-Black"/>
              </a:rPr>
              <a:t> </a:t>
            </a:r>
            <a:r>
              <a:rPr lang="fr-FR" sz="1800" i="0" u="none" strike="noStrike" baseline="30000" dirty="0">
                <a:solidFill>
                  <a:srgbClr val="FDBC26"/>
                </a:solidFill>
                <a:latin typeface="ProximaNova-Black"/>
              </a:rPr>
              <a:t>//</a:t>
            </a:r>
            <a:r>
              <a:rPr lang="fr-FR" sz="1800" i="0" u="none" strike="noStrike" baseline="30000" dirty="0">
                <a:solidFill>
                  <a:srgbClr val="000000"/>
                </a:solidFill>
                <a:latin typeface="ProximaNova-Bold"/>
              </a:rPr>
              <a:t> </a:t>
            </a:r>
            <a:r>
              <a:rPr lang="fr-FR" sz="1800" i="0" u="none" strike="noStrike" baseline="30000" dirty="0">
                <a:solidFill>
                  <a:schemeClr val="tx1"/>
                </a:solidFill>
                <a:latin typeface="ProximaNova-Bold"/>
              </a:rPr>
              <a:t>SUITE 200</a:t>
            </a:r>
            <a:br>
              <a:rPr lang="fr-FR" sz="1800" i="0" u="none" strike="noStrike" baseline="30000" dirty="0">
                <a:solidFill>
                  <a:srgbClr val="000000"/>
                </a:solidFill>
                <a:latin typeface="ProximaNova-Bold"/>
              </a:rPr>
            </a:br>
            <a:r>
              <a:rPr lang="fr-FR" sz="1800" i="0" u="none" strike="noStrike" baseline="30000" dirty="0">
                <a:solidFill>
                  <a:schemeClr val="tx1"/>
                </a:solidFill>
                <a:latin typeface="ProximaNova-Bold"/>
              </a:rPr>
              <a:t>Chattanooga</a:t>
            </a:r>
            <a:r>
              <a:rPr lang="fr-FR" sz="1800" i="0" u="none" strike="noStrike" baseline="30000" dirty="0">
                <a:solidFill>
                  <a:srgbClr val="000000"/>
                </a:solidFill>
                <a:latin typeface="ProximaNova-Bold"/>
              </a:rPr>
              <a:t> </a:t>
            </a:r>
            <a:r>
              <a:rPr lang="fr-FR" sz="1800" i="0" u="none" strike="noStrike" baseline="30000" dirty="0">
                <a:solidFill>
                  <a:srgbClr val="FDBC26"/>
                </a:solidFill>
                <a:latin typeface="ProximaNova-Black"/>
              </a:rPr>
              <a:t>//</a:t>
            </a:r>
            <a:r>
              <a:rPr lang="fr-FR" sz="1800" i="0" u="none" strike="noStrike" baseline="30000" dirty="0">
                <a:solidFill>
                  <a:srgbClr val="000000"/>
                </a:solidFill>
                <a:latin typeface="ProximaNova-Bold"/>
              </a:rPr>
              <a:t> </a:t>
            </a:r>
            <a:r>
              <a:rPr lang="fr-FR" sz="1800" i="0" u="none" strike="noStrike" baseline="30000" dirty="0">
                <a:solidFill>
                  <a:schemeClr val="tx1"/>
                </a:solidFill>
                <a:latin typeface="ProximaNova-Bold"/>
              </a:rPr>
              <a:t>Tennessee</a:t>
            </a:r>
            <a:r>
              <a:rPr lang="fr-FR" sz="1800" i="0" u="none" strike="noStrike" baseline="30000" dirty="0">
                <a:solidFill>
                  <a:srgbClr val="000000"/>
                </a:solidFill>
                <a:latin typeface="ProximaNova-Bold"/>
              </a:rPr>
              <a:t> </a:t>
            </a:r>
            <a:r>
              <a:rPr lang="fr-FR" sz="1800" i="0" u="none" strike="noStrike" baseline="30000" dirty="0">
                <a:solidFill>
                  <a:srgbClr val="FDBC26"/>
                </a:solidFill>
                <a:latin typeface="ProximaNova-Black"/>
              </a:rPr>
              <a:t>//</a:t>
            </a:r>
            <a:r>
              <a:rPr lang="fr-FR" sz="1800" i="0" u="none" strike="noStrike" baseline="30000" dirty="0">
                <a:solidFill>
                  <a:srgbClr val="000000"/>
                </a:solidFill>
                <a:latin typeface="ProximaNova-Bold"/>
              </a:rPr>
              <a:t> </a:t>
            </a:r>
            <a:r>
              <a:rPr lang="fr-FR" sz="1800" i="0" u="none" strike="noStrike" baseline="30000" dirty="0">
                <a:solidFill>
                  <a:schemeClr val="tx1"/>
                </a:solidFill>
                <a:latin typeface="ProximaNova-Bold"/>
              </a:rPr>
              <a:t>37402</a:t>
            </a:r>
          </a:p>
          <a:p>
            <a:pPr marR="0" algn="ctr" rtl="0"/>
            <a:r>
              <a:rPr lang="en-US" sz="1800" i="0" u="none" strike="noStrike" baseline="30000" dirty="0">
                <a:solidFill>
                  <a:schemeClr val="tx1"/>
                </a:solidFill>
                <a:latin typeface="ProximaNova-Bold"/>
              </a:rPr>
              <a:t>Phone </a:t>
            </a:r>
            <a:r>
              <a:rPr lang="fr-FR" sz="1800" i="0" u="none" strike="noStrike" baseline="30000" dirty="0">
                <a:solidFill>
                  <a:srgbClr val="FDBC26"/>
                </a:solidFill>
                <a:latin typeface="ProximaNova-Black"/>
              </a:rPr>
              <a:t>//</a:t>
            </a:r>
            <a:r>
              <a:rPr lang="fr-FR" sz="1800" i="0" u="none" strike="noStrike" baseline="30000" dirty="0">
                <a:solidFill>
                  <a:srgbClr val="000000"/>
                </a:solidFill>
                <a:latin typeface="ProximaNova-Bold"/>
              </a:rPr>
              <a:t>  </a:t>
            </a:r>
            <a:r>
              <a:rPr lang="en-US" sz="1800" i="0" u="none" strike="noStrike" baseline="30000" dirty="0">
                <a:solidFill>
                  <a:schemeClr val="tx1"/>
                </a:solidFill>
                <a:latin typeface="ProximaNova-Bold"/>
              </a:rPr>
              <a:t>423-756-3025</a:t>
            </a:r>
            <a:r>
              <a:rPr lang="en-US" sz="1800" i="0" u="none" strike="noStrike" baseline="30000" dirty="0">
                <a:solidFill>
                  <a:srgbClr val="FDBC26"/>
                </a:solidFill>
                <a:latin typeface="ProximaNova-Black"/>
              </a:rPr>
              <a:t> //</a:t>
            </a:r>
            <a:r>
              <a:rPr lang="en-US" sz="1800" i="0" u="none" strike="noStrike" baseline="30000" dirty="0">
                <a:solidFill>
                  <a:srgbClr val="FDBC26"/>
                </a:solidFill>
                <a:latin typeface="ProximaNova-Bold"/>
              </a:rPr>
              <a:t> </a:t>
            </a:r>
            <a:r>
              <a:rPr lang="en-US" sz="1800" i="0" u="none" strike="noStrike" baseline="30000" dirty="0">
                <a:solidFill>
                  <a:schemeClr val="tx1"/>
                </a:solidFill>
                <a:latin typeface="ProximaNova-Bold"/>
              </a:rPr>
              <a:t>BargeDesign.</a:t>
            </a:r>
            <a:r>
              <a:rPr lang="en-US" baseline="30000" dirty="0">
                <a:latin typeface="ProximaNova-Bold"/>
              </a:rPr>
              <a:t>c</a:t>
            </a:r>
            <a:r>
              <a:rPr lang="en-US" sz="1800" i="0" u="none" strike="noStrike" baseline="30000" dirty="0">
                <a:solidFill>
                  <a:schemeClr val="tx1"/>
                </a:solidFill>
                <a:latin typeface="ProximaNova-Bold"/>
              </a:rPr>
              <a:t>om</a:t>
            </a:r>
          </a:p>
          <a:p>
            <a:endParaRPr lang="en-US" dirty="0"/>
          </a:p>
        </p:txBody>
      </p:sp>
      <p:pic>
        <p:nvPicPr>
          <p:cNvPr id="4" name="Picture 3" descr="A blue background with different shapes&#10;&#10;Description automatically generated">
            <a:extLst>
              <a:ext uri="{FF2B5EF4-FFF2-40B4-BE49-F238E27FC236}">
                <a16:creationId xmlns:a16="http://schemas.microsoft.com/office/drawing/2014/main" id="{BBF689BB-FB7F-193C-4BAA-87F7D2D60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2" t="58526" r="124" b="14851"/>
          <a:stretch/>
        </p:blipFill>
        <p:spPr>
          <a:xfrm>
            <a:off x="5476568" y="4752623"/>
            <a:ext cx="6715432" cy="2105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075F8-8AF6-8289-7FDD-0FA1BE727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31" r="56042" b="14691"/>
          <a:stretch/>
        </p:blipFill>
        <p:spPr>
          <a:xfrm>
            <a:off x="0" y="4752622"/>
            <a:ext cx="5359400" cy="21053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978D94-6108-1A32-9DF6-45CF80609025}"/>
              </a:ext>
            </a:extLst>
          </p:cNvPr>
          <p:cNvSpPr/>
          <p:nvPr/>
        </p:nvSpPr>
        <p:spPr>
          <a:xfrm>
            <a:off x="0" y="0"/>
            <a:ext cx="12192000" cy="1430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CA517-5341-B778-C925-21D41645B4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1547" y="526072"/>
            <a:ext cx="11448905" cy="4139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Grant Funding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2F81A-16DF-4983-6216-06B6157D5BF3}"/>
              </a:ext>
            </a:extLst>
          </p:cNvPr>
          <p:cNvSpPr txBox="1"/>
          <p:nvPr/>
        </p:nvSpPr>
        <p:spPr>
          <a:xfrm>
            <a:off x="578189" y="1741979"/>
            <a:ext cx="109057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333E48"/>
                </a:solidFill>
              </a:rPr>
              <a:t>Tennessee Department of Health</a:t>
            </a:r>
          </a:p>
          <a:p>
            <a:pPr>
              <a:spcAft>
                <a:spcPts val="1200"/>
              </a:spcAft>
            </a:pPr>
            <a:r>
              <a:rPr lang="en-US" sz="2000" i="1" dirty="0">
                <a:solidFill>
                  <a:srgbClr val="333E48"/>
                </a:solidFill>
              </a:rPr>
              <a:t>2024 Healthy Built Environment </a:t>
            </a:r>
            <a:r>
              <a:rPr lang="en-US" sz="2000" dirty="0">
                <a:solidFill>
                  <a:srgbClr val="333E48"/>
                </a:solidFill>
              </a:rPr>
              <a:t>Grant Recipient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$50,000 grant to complete a Right Sizing Feasibility study for Dayton Boulevard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Grant goals include promoting health equity by providing ways for increased activity for local residents, resulting in improved physical and mental health of citizens</a:t>
            </a:r>
          </a:p>
          <a:p>
            <a:endParaRPr lang="en-US" sz="1200" dirty="0">
              <a:solidFill>
                <a:srgbClr val="333E48"/>
              </a:solidFill>
            </a:endParaRPr>
          </a:p>
        </p:txBody>
      </p:sp>
      <p:pic>
        <p:nvPicPr>
          <p:cNvPr id="3" name="Picture 2" descr="Red Bank, TN | Official Website">
            <a:extLst>
              <a:ext uri="{FF2B5EF4-FFF2-40B4-BE49-F238E27FC236}">
                <a16:creationId xmlns:a16="http://schemas.microsoft.com/office/drawing/2014/main" id="{B3683429-9D75-1AE5-180A-B781FA98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60" y="6074130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9231677-94E1-6C6C-F75E-7F4F654E1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9051" y="6074130"/>
            <a:ext cx="425884" cy="425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0F19D-830E-4372-FB97-2153AB2FE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2271" y="2035275"/>
            <a:ext cx="5036191" cy="387808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363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30C29-5264-67E7-D3B7-271B9A38E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DB911F-6A7A-19FF-9966-8C1A7F66B7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1547" y="526072"/>
            <a:ext cx="11448905" cy="4139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48677-8A63-1B81-D2E5-F927BF877305}"/>
              </a:ext>
            </a:extLst>
          </p:cNvPr>
          <p:cNvSpPr txBox="1"/>
          <p:nvPr/>
        </p:nvSpPr>
        <p:spPr>
          <a:xfrm>
            <a:off x="578189" y="1741979"/>
            <a:ext cx="537032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333E48"/>
                </a:solidFill>
              </a:rPr>
              <a:t>Project Limits: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Dayton Boulevard from Signal Mountain Road to Gadd Road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333E48"/>
                </a:solidFill>
              </a:rPr>
              <a:t>Project Goals: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Analyze existing traffic conditions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Determine improvements for more efficient traffic operations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Develop improved lane configuration to promote alternate transportation modes (pedestrian / bicycle), improve quality and viability of the corridor, and provide beautification opportunities for landscaping and street trees</a:t>
            </a:r>
          </a:p>
          <a:p>
            <a:endParaRPr lang="en-US" sz="1200" dirty="0">
              <a:solidFill>
                <a:srgbClr val="333E48"/>
              </a:solidFill>
            </a:endParaRPr>
          </a:p>
        </p:txBody>
      </p:sp>
      <p:pic>
        <p:nvPicPr>
          <p:cNvPr id="3" name="Picture 2" descr="Red Bank, TN | Official Website">
            <a:extLst>
              <a:ext uri="{FF2B5EF4-FFF2-40B4-BE49-F238E27FC236}">
                <a16:creationId xmlns:a16="http://schemas.microsoft.com/office/drawing/2014/main" id="{4A286749-E47B-FECA-C689-F48F6DD5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60" y="6074130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857E0DF-F19A-C251-6FC0-B71776440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9051" y="6074130"/>
            <a:ext cx="425884" cy="425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56B5A2-96BD-B925-484B-D4FA4C336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2271" y="2035275"/>
            <a:ext cx="5036191" cy="387808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EC50C5-9566-442E-D57D-00DCC83C9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927" y="1741979"/>
            <a:ext cx="4770884" cy="4218747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D1B0E-F3FF-A04E-2BCF-6B2D51A47438}"/>
              </a:ext>
            </a:extLst>
          </p:cNvPr>
          <p:cNvSpPr txBox="1"/>
          <p:nvPr/>
        </p:nvSpPr>
        <p:spPr>
          <a:xfrm>
            <a:off x="6842927" y="3619323"/>
            <a:ext cx="12632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</a:rPr>
              <a:t>Highway 27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12A94B-DF04-3FB0-3D5D-CC25E251B2FF}"/>
              </a:ext>
            </a:extLst>
          </p:cNvPr>
          <p:cNvCxnSpPr>
            <a:cxnSpLocks/>
          </p:cNvCxnSpPr>
          <p:nvPr/>
        </p:nvCxnSpPr>
        <p:spPr>
          <a:xfrm>
            <a:off x="7737231" y="3852729"/>
            <a:ext cx="462224" cy="568546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C01804-4D8B-04C6-71A3-0C2C8F49171B}"/>
              </a:ext>
            </a:extLst>
          </p:cNvPr>
          <p:cNvCxnSpPr>
            <a:cxnSpLocks/>
          </p:cNvCxnSpPr>
          <p:nvPr/>
        </p:nvCxnSpPr>
        <p:spPr>
          <a:xfrm flipH="1" flipV="1">
            <a:off x="8963025" y="4075842"/>
            <a:ext cx="354571" cy="316331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5A19AF-8E11-D586-A30B-1F00D218317D}"/>
              </a:ext>
            </a:extLst>
          </p:cNvPr>
          <p:cNvSpPr txBox="1"/>
          <p:nvPr/>
        </p:nvSpPr>
        <p:spPr>
          <a:xfrm>
            <a:off x="9231089" y="4236609"/>
            <a:ext cx="13511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</a:rPr>
              <a:t>Dayton Blvd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CDB380-F1B1-7CE5-E690-0DD696E1EBC6}"/>
              </a:ext>
            </a:extLst>
          </p:cNvPr>
          <p:cNvCxnSpPr>
            <a:cxnSpLocks/>
          </p:cNvCxnSpPr>
          <p:nvPr/>
        </p:nvCxnSpPr>
        <p:spPr>
          <a:xfrm flipH="1">
            <a:off x="10580836" y="2210641"/>
            <a:ext cx="296714" cy="29888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E10D57-3389-1AAF-13C5-7BE0EF1BF935}"/>
              </a:ext>
            </a:extLst>
          </p:cNvPr>
          <p:cNvSpPr txBox="1"/>
          <p:nvPr/>
        </p:nvSpPr>
        <p:spPr>
          <a:xfrm>
            <a:off x="7251819" y="2248833"/>
            <a:ext cx="13873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</a:rPr>
              <a:t>Morrison Springs 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5417F-A308-6387-17B3-5607ADC340DC}"/>
              </a:ext>
            </a:extLst>
          </p:cNvPr>
          <p:cNvSpPr txBox="1"/>
          <p:nvPr/>
        </p:nvSpPr>
        <p:spPr>
          <a:xfrm>
            <a:off x="10845007" y="2143149"/>
            <a:ext cx="8926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</a:rPr>
              <a:t>SR 153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5398A2-5B7D-FE46-CDEE-51A96E0ACC8E}"/>
              </a:ext>
            </a:extLst>
          </p:cNvPr>
          <p:cNvCxnSpPr>
            <a:cxnSpLocks/>
          </p:cNvCxnSpPr>
          <p:nvPr/>
        </p:nvCxnSpPr>
        <p:spPr>
          <a:xfrm>
            <a:off x="8635606" y="2895164"/>
            <a:ext cx="51976" cy="58645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9133E33-EE64-0944-329F-634323FF2AC3}"/>
              </a:ext>
            </a:extLst>
          </p:cNvPr>
          <p:cNvSpPr txBox="1"/>
          <p:nvPr/>
        </p:nvSpPr>
        <p:spPr>
          <a:xfrm>
            <a:off x="10054961" y="2835283"/>
            <a:ext cx="13873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</a:rPr>
              <a:t>Ashland Terrace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8FCD7B-F3C8-F5D0-5F9C-803643D5539E}"/>
              </a:ext>
            </a:extLst>
          </p:cNvPr>
          <p:cNvCxnSpPr>
            <a:cxnSpLocks/>
          </p:cNvCxnSpPr>
          <p:nvPr/>
        </p:nvCxnSpPr>
        <p:spPr>
          <a:xfrm flipH="1">
            <a:off x="9581993" y="3447293"/>
            <a:ext cx="505223" cy="356696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5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1582A-DE66-E0FD-B351-37D0D5D57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7B8FA-C80E-73D1-F61B-67C92D682FD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1547" y="526072"/>
            <a:ext cx="11448905" cy="41392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Methodology /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D516B-79B0-ED73-61EA-14BE00DFDFEF}"/>
              </a:ext>
            </a:extLst>
          </p:cNvPr>
          <p:cNvSpPr txBox="1"/>
          <p:nvPr/>
        </p:nvSpPr>
        <p:spPr>
          <a:xfrm>
            <a:off x="578189" y="1741979"/>
            <a:ext cx="1124226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333E48"/>
                </a:solidFill>
              </a:rPr>
              <a:t>Project Methodology: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Feasibility study conducted in accordance with </a:t>
            </a:r>
            <a:r>
              <a:rPr lang="en-US" sz="2000" i="1" dirty="0">
                <a:solidFill>
                  <a:srgbClr val="333E48"/>
                </a:solidFill>
              </a:rPr>
              <a:t>TDOT’s Road Diet Guidance Manual, May 2023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333E48"/>
                </a:solidFill>
              </a:rPr>
              <a:t>Investigated existing traffic conditions along Dayton Boulevard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333E48"/>
                </a:solidFill>
              </a:rPr>
              <a:t>Applied TDOT’s Road Diet analysis process to analyze existing and projected future roadway conditions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333E48"/>
                </a:solidFill>
              </a:rPr>
              <a:t>Analyzed existing crash trends along the corridor, specifically regarding pedestrians / bicyclists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333E48"/>
                </a:solidFill>
              </a:rPr>
              <a:t>Literature review of existing Red Bank plans/studies to ensure project aligns with City’s mission and objectives</a:t>
            </a:r>
          </a:p>
          <a:p>
            <a:endParaRPr lang="en-US" sz="1200" dirty="0">
              <a:solidFill>
                <a:srgbClr val="333E48"/>
              </a:solidFill>
            </a:endParaRPr>
          </a:p>
        </p:txBody>
      </p:sp>
      <p:pic>
        <p:nvPicPr>
          <p:cNvPr id="3" name="Picture 2" descr="Red Bank, TN | Official Website">
            <a:extLst>
              <a:ext uri="{FF2B5EF4-FFF2-40B4-BE49-F238E27FC236}">
                <a16:creationId xmlns:a16="http://schemas.microsoft.com/office/drawing/2014/main" id="{9AA61BB7-7FE7-7795-A207-E2DC7D15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60" y="6074130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65FD097-3122-A18F-85D1-E11156B49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9051" y="6074130"/>
            <a:ext cx="425884" cy="4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75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97825-3D98-8A5F-7298-27D3C4A19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38D7EEF-22A0-AEC8-36A5-2146B40CAD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91376" y="531761"/>
            <a:ext cx="11020932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Summary Findings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F4877-AD94-605E-6953-7603F0B91C6C}"/>
              </a:ext>
            </a:extLst>
          </p:cNvPr>
          <p:cNvSpPr/>
          <p:nvPr/>
        </p:nvSpPr>
        <p:spPr>
          <a:xfrm>
            <a:off x="6701779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3112E-6A79-A85E-39BF-C643430BFA1B}"/>
              </a:ext>
            </a:extLst>
          </p:cNvPr>
          <p:cNvSpPr txBox="1"/>
          <p:nvPr/>
        </p:nvSpPr>
        <p:spPr>
          <a:xfrm>
            <a:off x="6701780" y="1425379"/>
            <a:ext cx="536629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333E48"/>
                </a:solidFill>
              </a:rPr>
              <a:t>Existing Traffic Conditions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E48"/>
                </a:solidFill>
              </a:rPr>
              <a:t>Two segments of Dayton Boulevard with crash rates that exceed statewide averages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E48"/>
                </a:solidFill>
              </a:rPr>
              <a:t>Morrison Springs Road to Ashland Terrace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E48"/>
                </a:solidFill>
              </a:rPr>
              <a:t>Signal Mountain Road to </a:t>
            </a:r>
            <a:r>
              <a:rPr lang="en-US" sz="1600" dirty="0" err="1">
                <a:solidFill>
                  <a:srgbClr val="333E48"/>
                </a:solidFill>
              </a:rPr>
              <a:t>Hedgewood</a:t>
            </a:r>
            <a:r>
              <a:rPr lang="en-US" sz="1600" dirty="0">
                <a:solidFill>
                  <a:srgbClr val="333E48"/>
                </a:solidFill>
              </a:rPr>
              <a:t> Drive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E48"/>
                </a:solidFill>
              </a:rPr>
              <a:t>Signal timings operating ‘individually’ rather than ‘in coordination’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E48"/>
                </a:solidFill>
              </a:rPr>
              <a:t>Traffic can move more efficiently with less queueing when coordinated as a system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E48"/>
                </a:solidFill>
              </a:rPr>
              <a:t>Large sidewalk gaps for pedestrian connectivity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E48"/>
                </a:solidFill>
              </a:rPr>
              <a:t>Sidewalk abruptly ends, providing no connection for walking pedestrians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E48"/>
                </a:solidFill>
              </a:rPr>
              <a:t>Mid-block crossings spaced far apart along corridor</a:t>
            </a:r>
          </a:p>
          <a:p>
            <a:pPr lvl="1">
              <a:spcAft>
                <a:spcPts val="1200"/>
              </a:spcAft>
            </a:pPr>
            <a:endParaRPr lang="en-US" sz="2000" dirty="0">
              <a:solidFill>
                <a:srgbClr val="333E48"/>
              </a:solidFill>
            </a:endParaRPr>
          </a:p>
          <a:p>
            <a:endParaRPr lang="en-US" sz="1200" dirty="0">
              <a:solidFill>
                <a:srgbClr val="333E48"/>
              </a:solidFill>
            </a:endParaRPr>
          </a:p>
        </p:txBody>
      </p:sp>
      <p:pic>
        <p:nvPicPr>
          <p:cNvPr id="7" name="Picture 6" descr="Red Bank, TN | Official Website">
            <a:extLst>
              <a:ext uri="{FF2B5EF4-FFF2-40B4-BE49-F238E27FC236}">
                <a16:creationId xmlns:a16="http://schemas.microsoft.com/office/drawing/2014/main" id="{74ABC013-2390-FCF6-BBBA-20C58262C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60" y="6074130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5DE426-8BBB-C465-C98B-622D9A21A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9051" y="6074130"/>
            <a:ext cx="425884" cy="425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937FAD-35A5-600F-3C93-49AED3419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31" y="178705"/>
            <a:ext cx="5978483" cy="6500589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AD01BAD-79D4-5EF2-30A6-6A25FC437078}"/>
              </a:ext>
            </a:extLst>
          </p:cNvPr>
          <p:cNvSpPr/>
          <p:nvPr/>
        </p:nvSpPr>
        <p:spPr>
          <a:xfrm>
            <a:off x="1466850" y="5908243"/>
            <a:ext cx="490538" cy="5068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4D00BB-9BCA-1A70-7185-45A6DD3BEA97}"/>
              </a:ext>
            </a:extLst>
          </p:cNvPr>
          <p:cNvSpPr/>
          <p:nvPr/>
        </p:nvSpPr>
        <p:spPr>
          <a:xfrm>
            <a:off x="3529012" y="2698318"/>
            <a:ext cx="490538" cy="5068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718AFA-9575-5726-927C-966A9B236C6B}"/>
              </a:ext>
            </a:extLst>
          </p:cNvPr>
          <p:cNvCxnSpPr>
            <a:cxnSpLocks/>
          </p:cNvCxnSpPr>
          <p:nvPr/>
        </p:nvCxnSpPr>
        <p:spPr>
          <a:xfrm flipH="1">
            <a:off x="4019550" y="2698318"/>
            <a:ext cx="3195638" cy="25342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F1B32E-A845-CD36-BF4A-798782B0A005}"/>
              </a:ext>
            </a:extLst>
          </p:cNvPr>
          <p:cNvCxnSpPr>
            <a:cxnSpLocks/>
          </p:cNvCxnSpPr>
          <p:nvPr/>
        </p:nvCxnSpPr>
        <p:spPr>
          <a:xfrm flipH="1">
            <a:off x="1957388" y="3064747"/>
            <a:ext cx="5269220" cy="308439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56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4A83-FF48-0EF6-CDE0-914478C4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E917EF-D831-4C79-780A-0A7ED9214E7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2139" y="531761"/>
            <a:ext cx="11020932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Summary Findings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B5FDAE-E5B6-A2F2-2F82-4D5329E70C95}"/>
              </a:ext>
            </a:extLst>
          </p:cNvPr>
          <p:cNvSpPr/>
          <p:nvPr/>
        </p:nvSpPr>
        <p:spPr>
          <a:xfrm>
            <a:off x="632542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5A11F-2761-A2BA-B1E4-002702E3ECCA}"/>
              </a:ext>
            </a:extLst>
          </p:cNvPr>
          <p:cNvSpPr txBox="1"/>
          <p:nvPr/>
        </p:nvSpPr>
        <p:spPr>
          <a:xfrm>
            <a:off x="632542" y="1425379"/>
            <a:ext cx="1124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It </a:t>
            </a:r>
            <a:r>
              <a:rPr lang="en-US" sz="2000" i="1" u="sng" dirty="0">
                <a:solidFill>
                  <a:srgbClr val="333E48"/>
                </a:solidFill>
              </a:rPr>
              <a:t>IS</a:t>
            </a:r>
            <a:r>
              <a:rPr lang="en-US" sz="2000" dirty="0">
                <a:solidFill>
                  <a:srgbClr val="333E48"/>
                </a:solidFill>
              </a:rPr>
              <a:t> feasible to reconfigure Dayton Boulevard from a 5-lane roadway to a 3-lane roadway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Reconfigured roadway can include 3 vehicle travel lanes and buffered bicycle lanes </a:t>
            </a:r>
          </a:p>
          <a:p>
            <a:endParaRPr lang="en-US" sz="1200" dirty="0">
              <a:solidFill>
                <a:srgbClr val="333E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5689B-81AA-50A6-2827-4DCA36647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1" y="2590699"/>
            <a:ext cx="6063353" cy="2841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B6336E-98AE-D980-F537-038BB9A0E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621" y="2335337"/>
            <a:ext cx="4837623" cy="4351430"/>
          </a:xfrm>
          <a:prstGeom prst="rect">
            <a:avLst/>
          </a:prstGeom>
        </p:spPr>
      </p:pic>
      <p:pic>
        <p:nvPicPr>
          <p:cNvPr id="10" name="Picture 9" descr="Red Bank, TN | Official Website">
            <a:extLst>
              <a:ext uri="{FF2B5EF4-FFF2-40B4-BE49-F238E27FC236}">
                <a16:creationId xmlns:a16="http://schemas.microsoft.com/office/drawing/2014/main" id="{030D3678-908F-8E6E-3280-F5BAB39E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913" y="261565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28EE373-651D-6C59-06DC-144C79934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3404" y="261565"/>
            <a:ext cx="425884" cy="425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9ACBD3-DC7F-D96F-A628-B173EB5E42CF}"/>
              </a:ext>
            </a:extLst>
          </p:cNvPr>
          <p:cNvSpPr txBox="1"/>
          <p:nvPr/>
        </p:nvSpPr>
        <p:spPr>
          <a:xfrm>
            <a:off x="1987550" y="5159571"/>
            <a:ext cx="693777" cy="369332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13’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BC0B4-30D1-A566-58E2-B346E6D63D30}"/>
              </a:ext>
            </a:extLst>
          </p:cNvPr>
          <p:cNvSpPr txBox="1"/>
          <p:nvPr/>
        </p:nvSpPr>
        <p:spPr>
          <a:xfrm>
            <a:off x="2681327" y="5159571"/>
            <a:ext cx="478061" cy="369332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11’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D5BDF-79CD-388E-854C-F77515DA3FFD}"/>
              </a:ext>
            </a:extLst>
          </p:cNvPr>
          <p:cNvSpPr txBox="1"/>
          <p:nvPr/>
        </p:nvSpPr>
        <p:spPr>
          <a:xfrm>
            <a:off x="3159388" y="5159571"/>
            <a:ext cx="703223" cy="369332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11.5’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D16BD-06C8-0EF4-A23F-59F221C1CB0F}"/>
              </a:ext>
            </a:extLst>
          </p:cNvPr>
          <p:cNvSpPr txBox="1"/>
          <p:nvPr/>
        </p:nvSpPr>
        <p:spPr>
          <a:xfrm>
            <a:off x="3862611" y="5159571"/>
            <a:ext cx="478061" cy="369332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11’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026357-ADD2-151A-6D43-F9814D34E3A6}"/>
              </a:ext>
            </a:extLst>
          </p:cNvPr>
          <p:cNvSpPr txBox="1"/>
          <p:nvPr/>
        </p:nvSpPr>
        <p:spPr>
          <a:xfrm>
            <a:off x="4340672" y="5159571"/>
            <a:ext cx="650427" cy="369332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13’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0ECF99-B07C-A738-58B4-8D0E9665A419}"/>
              </a:ext>
            </a:extLst>
          </p:cNvPr>
          <p:cNvCxnSpPr/>
          <p:nvPr/>
        </p:nvCxnSpPr>
        <p:spPr>
          <a:xfrm>
            <a:off x="2597150" y="4965700"/>
            <a:ext cx="0" cy="563203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B8FE14-5EEF-E9A7-30BB-70CC4D79329B}"/>
              </a:ext>
            </a:extLst>
          </p:cNvPr>
          <p:cNvCxnSpPr/>
          <p:nvPr/>
        </p:nvCxnSpPr>
        <p:spPr>
          <a:xfrm>
            <a:off x="4359722" y="4965700"/>
            <a:ext cx="0" cy="563203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EDE805-5AAC-FC50-3EBD-EFB7DEAE6C1B}"/>
              </a:ext>
            </a:extLst>
          </p:cNvPr>
          <p:cNvCxnSpPr/>
          <p:nvPr/>
        </p:nvCxnSpPr>
        <p:spPr>
          <a:xfrm>
            <a:off x="1987550" y="4965700"/>
            <a:ext cx="0" cy="563203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D1875E-5D3A-99E3-AB51-F3164E12A79F}"/>
              </a:ext>
            </a:extLst>
          </p:cNvPr>
          <p:cNvCxnSpPr/>
          <p:nvPr/>
        </p:nvCxnSpPr>
        <p:spPr>
          <a:xfrm>
            <a:off x="4991099" y="4965700"/>
            <a:ext cx="0" cy="563203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B5106A-9313-EBC0-E455-3317872DFC7B}"/>
              </a:ext>
            </a:extLst>
          </p:cNvPr>
          <p:cNvCxnSpPr/>
          <p:nvPr/>
        </p:nvCxnSpPr>
        <p:spPr>
          <a:xfrm>
            <a:off x="3197488" y="4965700"/>
            <a:ext cx="0" cy="56320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03F259-FCFB-8D31-0FF8-237BE09CFD2D}"/>
              </a:ext>
            </a:extLst>
          </p:cNvPr>
          <p:cNvCxnSpPr/>
          <p:nvPr/>
        </p:nvCxnSpPr>
        <p:spPr>
          <a:xfrm>
            <a:off x="3781688" y="4965700"/>
            <a:ext cx="0" cy="56320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1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15AFB-6508-839C-BF61-7488DCA4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4C71F3D-0F07-753F-10C0-56C35280CC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2139" y="531761"/>
            <a:ext cx="11020932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Operational Recommendations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6CF95-B959-0DB4-A8EF-3915E34DD7B8}"/>
              </a:ext>
            </a:extLst>
          </p:cNvPr>
          <p:cNvSpPr/>
          <p:nvPr/>
        </p:nvSpPr>
        <p:spPr>
          <a:xfrm>
            <a:off x="632542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FD858-5916-1E33-CB99-17B6CD9EF47E}"/>
              </a:ext>
            </a:extLst>
          </p:cNvPr>
          <p:cNvSpPr txBox="1"/>
          <p:nvPr/>
        </p:nvSpPr>
        <p:spPr>
          <a:xfrm>
            <a:off x="632542" y="1425379"/>
            <a:ext cx="112422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33E48"/>
                </a:solidFill>
              </a:rPr>
              <a:t>Signal Timings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Coordinating signal timing optimization along Dayton Boulevard is essential to ensure efficient vehicle progression and enable corridor-wide signal integration as a unified, holistic system.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More green time, less ‘stop and go’ along the corridor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Traffic signal timings should be customized for different commuting hours of the day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333E48"/>
                </a:solidFill>
              </a:rPr>
              <a:t>New Speed Limit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Reduce speed limit to 35 mph along entire length of Dayton Boulevard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Federal recommendations suggest reducing speeds for bicycles/pedestrians (</a:t>
            </a:r>
            <a:r>
              <a:rPr lang="en-US" sz="2000" i="1" dirty="0">
                <a:solidFill>
                  <a:srgbClr val="333E48"/>
                </a:solidFill>
              </a:rPr>
              <a:t>FHWA-SA-21-034</a:t>
            </a:r>
            <a:r>
              <a:rPr lang="en-US" sz="2000" dirty="0">
                <a:solidFill>
                  <a:srgbClr val="333E48"/>
                </a:solidFill>
              </a:rPr>
              <a:t>)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Increase safety for all users along the roadway</a:t>
            </a:r>
          </a:p>
          <a:p>
            <a:pPr marL="1085850" lvl="2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33E48"/>
              </a:solidFill>
            </a:endParaRPr>
          </a:p>
          <a:p>
            <a:endParaRPr lang="en-US" sz="1200" dirty="0">
              <a:solidFill>
                <a:srgbClr val="333E48"/>
              </a:solidFill>
            </a:endParaRPr>
          </a:p>
        </p:txBody>
      </p:sp>
      <p:pic>
        <p:nvPicPr>
          <p:cNvPr id="4" name="Picture 3" descr="Red Bank, TN | Official Website">
            <a:extLst>
              <a:ext uri="{FF2B5EF4-FFF2-40B4-BE49-F238E27FC236}">
                <a16:creationId xmlns:a16="http://schemas.microsoft.com/office/drawing/2014/main" id="{BF26C40B-3CFE-2D77-D9E3-C96DCE1B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60" y="6074130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B2A54BC-CF0F-709D-E16C-85062E455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9051" y="6074130"/>
            <a:ext cx="425884" cy="4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4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5FAF4-3C3B-5BBD-5F77-3D903DA8A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0A98A37-9EBA-A289-B1E0-9E14080D48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2139" y="531761"/>
            <a:ext cx="11020932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Project Pros / Cons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A5E81-1885-2F4E-3DC4-78929FE202F0}"/>
              </a:ext>
            </a:extLst>
          </p:cNvPr>
          <p:cNvSpPr/>
          <p:nvPr/>
        </p:nvSpPr>
        <p:spPr>
          <a:xfrm>
            <a:off x="632542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8A1AC-9B67-697E-31C9-A45FE81FBEC9}"/>
              </a:ext>
            </a:extLst>
          </p:cNvPr>
          <p:cNvSpPr txBox="1"/>
          <p:nvPr/>
        </p:nvSpPr>
        <p:spPr>
          <a:xfrm>
            <a:off x="632543" y="1218907"/>
            <a:ext cx="546345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3E48"/>
                </a:solidFill>
              </a:rPr>
              <a:t> Pros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Corridor will function more as a ‘main street’ as opposed to a high speed ‘highway’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More equitable share of mobility for all users (vehicle / pedestrian / bicyclists)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Provide stronger connection North/South/East/West throughout all of Red Bank for walking / bicycling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Adheres to City’s and citizens’ desire for a more viable, connected corridor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5FF30-9D18-3A6B-E983-80707E28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31" b="15693"/>
          <a:stretch/>
        </p:blipFill>
        <p:spPr>
          <a:xfrm>
            <a:off x="12421326" y="2394152"/>
            <a:ext cx="7891219" cy="3792652"/>
          </a:xfrm>
          <a:prstGeom prst="rect">
            <a:avLst/>
          </a:prstGeom>
        </p:spPr>
      </p:pic>
      <p:pic>
        <p:nvPicPr>
          <p:cNvPr id="7" name="Picture 6" descr="Red Bank, TN | Official Website">
            <a:extLst>
              <a:ext uri="{FF2B5EF4-FFF2-40B4-BE49-F238E27FC236}">
                <a16:creationId xmlns:a16="http://schemas.microsoft.com/office/drawing/2014/main" id="{CDDF707D-8FD5-FECC-CE90-81AD11ED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60" y="6074130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8E29C4-0982-AB56-75A3-8D8FB8FD5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9051" y="6074130"/>
            <a:ext cx="425884" cy="425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6254A6-6AD7-0EBE-6C64-31535DA095FE}"/>
              </a:ext>
            </a:extLst>
          </p:cNvPr>
          <p:cNvSpPr txBox="1"/>
          <p:nvPr/>
        </p:nvSpPr>
        <p:spPr>
          <a:xfrm>
            <a:off x="6206405" y="1218907"/>
            <a:ext cx="546345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3E48"/>
                </a:solidFill>
              </a:rPr>
              <a:t> Cons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Vehicles will be prioritized less, sharing mobility with other modes of travel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Longer vehicle queues will occur, especially during commuting hours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E48"/>
                </a:solidFill>
              </a:rPr>
              <a:t>Vehicles on side streets will wait longer to access Dayton Boulevard</a:t>
            </a:r>
          </a:p>
          <a:p>
            <a:endParaRPr lang="en-US" sz="1200" dirty="0">
              <a:solidFill>
                <a:srgbClr val="333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6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5A19B-3974-F5AD-3D68-2BE91E43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7CF6DE8-AB94-C24F-EA36-2615E731D6D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2139" y="531761"/>
            <a:ext cx="11020932" cy="893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333E4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Critical Intersections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1C34C-3B6B-5C90-2492-17A83F9BDF97}"/>
              </a:ext>
            </a:extLst>
          </p:cNvPr>
          <p:cNvSpPr/>
          <p:nvPr/>
        </p:nvSpPr>
        <p:spPr>
          <a:xfrm>
            <a:off x="632542" y="407190"/>
            <a:ext cx="812800" cy="124114"/>
          </a:xfrm>
          <a:prstGeom prst="rect">
            <a:avLst/>
          </a:prstGeom>
          <a:solidFill>
            <a:srgbClr val="33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00966-800E-BE1F-A1F7-1C9CA3A379A2}"/>
              </a:ext>
            </a:extLst>
          </p:cNvPr>
          <p:cNvSpPr txBox="1"/>
          <p:nvPr/>
        </p:nvSpPr>
        <p:spPr>
          <a:xfrm>
            <a:off x="632542" y="1425379"/>
            <a:ext cx="11242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3E48"/>
                </a:solidFill>
              </a:rPr>
              <a:t>Morrison Springs Road / Ashland Terrace</a:t>
            </a:r>
            <a:endParaRPr lang="en-US" sz="1200" dirty="0">
              <a:solidFill>
                <a:srgbClr val="333E4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FDD81-3DFB-6F97-8B08-195CCCB0E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42" y="1880622"/>
            <a:ext cx="10943268" cy="4694327"/>
          </a:xfrm>
          <a:prstGeom prst="rect">
            <a:avLst/>
          </a:prstGeom>
        </p:spPr>
      </p:pic>
      <p:pic>
        <p:nvPicPr>
          <p:cNvPr id="7" name="Picture 6" descr="Red Bank, TN | Official Website">
            <a:extLst>
              <a:ext uri="{FF2B5EF4-FFF2-40B4-BE49-F238E27FC236}">
                <a16:creationId xmlns:a16="http://schemas.microsoft.com/office/drawing/2014/main" id="{62F7BDDB-B662-3A0B-6D75-29F9BC6C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913" y="261565"/>
            <a:ext cx="1724892" cy="4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E9EAD7F-499D-C6E7-E408-D01E9187D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3404" y="261565"/>
            <a:ext cx="425884" cy="42588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AE1877-467F-119B-15EE-8770C7A3DF52}"/>
              </a:ext>
            </a:extLst>
          </p:cNvPr>
          <p:cNvCxnSpPr>
            <a:cxnSpLocks/>
          </p:cNvCxnSpPr>
          <p:nvPr/>
        </p:nvCxnSpPr>
        <p:spPr>
          <a:xfrm flipH="1">
            <a:off x="5210175" y="3086100"/>
            <a:ext cx="323850" cy="638175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757EF7-D4C1-0635-41A1-9D8DADB9802B}"/>
              </a:ext>
            </a:extLst>
          </p:cNvPr>
          <p:cNvCxnSpPr>
            <a:cxnSpLocks/>
          </p:cNvCxnSpPr>
          <p:nvPr/>
        </p:nvCxnSpPr>
        <p:spPr>
          <a:xfrm flipV="1">
            <a:off x="8353425" y="5181600"/>
            <a:ext cx="600075" cy="485775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2B95D5-36C0-AD5B-82F9-24588E8FDE9B}"/>
              </a:ext>
            </a:extLst>
          </p:cNvPr>
          <p:cNvCxnSpPr>
            <a:cxnSpLocks/>
          </p:cNvCxnSpPr>
          <p:nvPr/>
        </p:nvCxnSpPr>
        <p:spPr>
          <a:xfrm flipH="1">
            <a:off x="2442048" y="2438284"/>
            <a:ext cx="323850" cy="638175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29D3EF4-DB87-49FA-B50D-E70638D61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188167" y="5712180"/>
            <a:ext cx="676275" cy="676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8262F6-1292-B731-33A2-C2FB22909201}"/>
              </a:ext>
            </a:extLst>
          </p:cNvPr>
          <p:cNvSpPr txBox="1"/>
          <p:nvPr/>
        </p:nvSpPr>
        <p:spPr>
          <a:xfrm>
            <a:off x="2709088" y="2149720"/>
            <a:ext cx="214866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</a:rPr>
              <a:t>Morrison Springs 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9CA71-55D0-8BEB-6830-7E27E0774EF5}"/>
              </a:ext>
            </a:extLst>
          </p:cNvPr>
          <p:cNvSpPr txBox="1"/>
          <p:nvPr/>
        </p:nvSpPr>
        <p:spPr>
          <a:xfrm>
            <a:off x="5420407" y="2867025"/>
            <a:ext cx="135118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</a:rPr>
              <a:t>Dayton Blvd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2CD4A-B0F7-8A04-5471-9CC50EE2BC79}"/>
              </a:ext>
            </a:extLst>
          </p:cNvPr>
          <p:cNvSpPr txBox="1"/>
          <p:nvPr/>
        </p:nvSpPr>
        <p:spPr>
          <a:xfrm>
            <a:off x="6968141" y="5588991"/>
            <a:ext cx="171750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highlight>
                  <a:srgbClr val="FFFFFF"/>
                </a:highlight>
              </a:rPr>
              <a:t>Ashland Terrace</a:t>
            </a:r>
          </a:p>
        </p:txBody>
      </p:sp>
    </p:spTree>
    <p:extLst>
      <p:ext uri="{BB962C8B-B14F-4D97-AF65-F5344CB8AC3E}">
        <p14:creationId xmlns:p14="http://schemas.microsoft.com/office/powerpoint/2010/main" val="3960730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636569"/>
      </a:dk1>
      <a:lt1>
        <a:srgbClr val="FFFFFF"/>
      </a:lt1>
      <a:dk2>
        <a:srgbClr val="51748B"/>
      </a:dk2>
      <a:lt2>
        <a:srgbClr val="E7E6E6"/>
      </a:lt2>
      <a:accent1>
        <a:srgbClr val="636569"/>
      </a:accent1>
      <a:accent2>
        <a:srgbClr val="FFC42F"/>
      </a:accent2>
      <a:accent3>
        <a:srgbClr val="A5A5A5"/>
      </a:accent3>
      <a:accent4>
        <a:srgbClr val="45B4E2"/>
      </a:accent4>
      <a:accent5>
        <a:srgbClr val="F26724"/>
      </a:accent5>
      <a:accent6>
        <a:srgbClr val="91CA64"/>
      </a:accent6>
      <a:hlink>
        <a:srgbClr val="507739"/>
      </a:hlink>
      <a:folHlink>
        <a:srgbClr val="45B4E2"/>
      </a:folHlink>
    </a:clrScheme>
    <a:fontScheme name="Barge PowerPoint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rgePresentationTemplate" id="{54C74F16-992E-4AA7-8683-683C0C4C21DE}" vid="{A9BB53CF-4184-4E01-B1EE-C5B5F4A0F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66d8649-2ff7-47c3-9c72-25e8974670ba">
      <UserInfo>
        <DisplayName>Erin Gupton</DisplayName>
        <AccountId>30</AccountId>
        <AccountType/>
      </UserInfo>
      <UserInfo>
        <DisplayName>Everyone except external users</DisplayName>
        <AccountId>9</AccountId>
        <AccountType/>
      </UserInfo>
      <UserInfo>
        <DisplayName>TERM_Dustin Bryson</DisplayName>
        <AccountId>12</AccountId>
        <AccountType/>
      </UserInfo>
      <UserInfo>
        <DisplayName>TERM_Nikky Tenllado</DisplayName>
        <AccountId>13</AccountId>
        <AccountType/>
      </UserInfo>
      <UserInfo>
        <DisplayName>Barge - Consolidated and Contractors Members</DisplayName>
        <AccountId>841</AccountId>
        <AccountType/>
      </UserInfo>
      <UserInfo>
        <DisplayName>Kristin Farmer</DisplayName>
        <AccountId>765</AccountId>
        <AccountType/>
      </UserInfo>
      <UserInfo>
        <DisplayName>Susan Clements</DisplayName>
        <AccountId>781</AccountId>
        <AccountType/>
      </UserInfo>
      <UserInfo>
        <DisplayName>Samantha Lutz</DisplayName>
        <AccountId>786</AccountId>
        <AccountType/>
      </UserInfo>
      <UserInfo>
        <DisplayName>Justin Von Hanna</DisplayName>
        <AccountId>766</AccountId>
        <AccountType/>
      </UserInfo>
    </SharedWithUsers>
    <Variation xmlns="a2f0c33d-fcd7-4bf7-a277-30bfaf4cdb7b" xsi:nil="true"/>
    <Download xmlns="a2f0c33d-fcd7-4bf7-a277-30bfaf4cdb7b" xsi:nil="true"/>
    <ResourceType xmlns="a2f0c33d-fcd7-4bf7-a277-30bfaf4cdb7b">Presentation Template</ResourceType>
    <lcf76f155ced4ddcb4097134ff3c332f xmlns="a2f0c33d-fcd7-4bf7-a277-30bfaf4cdb7b">
      <Terms xmlns="http://schemas.microsoft.com/office/infopath/2007/PartnerControls"/>
    </lcf76f155ced4ddcb4097134ff3c332f>
    <TaxCatchAll xmlns="b66d8649-2ff7-47c3-9c72-25e8974670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A51ECEE2CC1D41B424699AFF23EACC" ma:contentTypeVersion="20" ma:contentTypeDescription="Create a new document." ma:contentTypeScope="" ma:versionID="7ebb58e244099e9ad1ff6ce11009752e">
  <xsd:schema xmlns:xsd="http://www.w3.org/2001/XMLSchema" xmlns:xs="http://www.w3.org/2001/XMLSchema" xmlns:p="http://schemas.microsoft.com/office/2006/metadata/properties" xmlns:ns2="a2f0c33d-fcd7-4bf7-a277-30bfaf4cdb7b" xmlns:ns3="b66d8649-2ff7-47c3-9c72-25e8974670ba" targetNamespace="http://schemas.microsoft.com/office/2006/metadata/properties" ma:root="true" ma:fieldsID="a5d07d189ef76b0721ba9feb38044571" ns2:_="" ns3:_="">
    <xsd:import namespace="a2f0c33d-fcd7-4bf7-a277-30bfaf4cdb7b"/>
    <xsd:import namespace="b66d8649-2ff7-47c3-9c72-25e8974670ba"/>
    <xsd:element name="properties">
      <xsd:complexType>
        <xsd:sequence>
          <xsd:element name="documentManagement">
            <xsd:complexType>
              <xsd:all>
                <xsd:element ref="ns2:Variation" minOccurs="0"/>
                <xsd:element ref="ns2:ResourceType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Download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0c33d-fcd7-4bf7-a277-30bfaf4cdb7b" elementFormDefault="qualified">
    <xsd:import namespace="http://schemas.microsoft.com/office/2006/documentManagement/types"/>
    <xsd:import namespace="http://schemas.microsoft.com/office/infopath/2007/PartnerControls"/>
    <xsd:element name="Variation" ma:index="1" nillable="true" ma:displayName="Variation" ma:format="Dropdown" ma:internalName="Variation" ma:readOnly="false">
      <xsd:simpleType>
        <xsd:restriction base="dms:Text">
          <xsd:maxLength value="255"/>
        </xsd:restriction>
      </xsd:simpleType>
    </xsd:element>
    <xsd:element name="ResourceType" ma:index="2" ma:displayName="Resource Type " ma:format="Dropdown" ma:internalName="ResourceType">
      <xsd:simpleType>
        <xsd:restriction base="dms:Choice">
          <xsd:enumeration value="Logo"/>
          <xsd:enumeration value="Monogram"/>
          <xsd:enumeration value="Background\Wallpaper"/>
          <xsd:enumeration value="Email Signature"/>
          <xsd:enumeration value="Presentation Template"/>
          <xsd:enumeration value="70th Anniversary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Download" ma:index="14" nillable="true" ma:displayName="Download" ma:format="Dropdown" ma:internalName="Download">
      <xsd:simpleType>
        <xsd:restriction base="dms:Text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d7e461f-007f-4d74-a08e-68d9fdb06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d8649-2ff7-47c3-9c72-25e8974670ba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a395a26-8a89-4477-9c39-b509c4d30cb6}" ma:internalName="TaxCatchAll" ma:showField="CatchAllData" ma:web="b66d8649-2ff7-47c3-9c72-25e8974670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B689FA-1F31-4D9A-9546-B774E3F6766E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a2f0c33d-fcd7-4bf7-a277-30bfaf4cdb7b"/>
    <ds:schemaRef ds:uri="http://schemas.microsoft.com/office/2006/documentManagement/types"/>
    <ds:schemaRef ds:uri="http://schemas.microsoft.com/office/infopath/2007/PartnerControls"/>
    <ds:schemaRef ds:uri="b66d8649-2ff7-47c3-9c72-25e8974670ba"/>
  </ds:schemaRefs>
</ds:datastoreItem>
</file>

<file path=customXml/itemProps2.xml><?xml version="1.0" encoding="utf-8"?>
<ds:datastoreItem xmlns:ds="http://schemas.openxmlformats.org/officeDocument/2006/customXml" ds:itemID="{D020EE67-8C49-45CE-9812-6210C671B5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f0c33d-fcd7-4bf7-a277-30bfaf4cdb7b"/>
    <ds:schemaRef ds:uri="b66d8649-2ff7-47c3-9c72-25e8974670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14B818-B40C-452F-A785-788857368E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Red Bank Right Sizing Study - Dayton Blvd</Template>
  <TotalTime>638</TotalTime>
  <Words>841</Words>
  <Application>Microsoft Office PowerPoint</Application>
  <PresentationFormat>Widescreen</PresentationFormat>
  <Paragraphs>108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Schoolbook</vt:lpstr>
      <vt:lpstr>ProximaNova-Black</vt:lpstr>
      <vt:lpstr>ProximaNova-Bold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Geneva Dowdy</dc:creator>
  <cp:lastModifiedBy>Leslie Johnson</cp:lastModifiedBy>
  <cp:revision>45</cp:revision>
  <dcterms:created xsi:type="dcterms:W3CDTF">2025-03-31T13:26:59Z</dcterms:created>
  <dcterms:modified xsi:type="dcterms:W3CDTF">2025-04-09T17:45:52Z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0x010100DEA51ECEE2CC1D41B424699AFF23EACC</vt:lpwstr>
  </property>
</Properties>
</file>